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9.svg" ContentType="image/svg+xml"/>
  <Override PartName="/ppt/media/image24.svg" ContentType="image/svg+xml"/>
  <Override PartName="/ppt/media/image26.svg" ContentType="image/svg+xml"/>
  <Override PartName="/ppt/media/image29.svg" ContentType="image/svg+xml"/>
  <Override PartName="/ppt/media/image31.svg" ContentType="image/svg+xml"/>
  <Override PartName="/ppt/media/image33.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59" r:id="rId6"/>
    <p:sldId id="269" r:id="rId7"/>
    <p:sldId id="270" r:id="rId8"/>
    <p:sldId id="271" r:id="rId9"/>
    <p:sldId id="333" r:id="rId10"/>
    <p:sldId id="295" r:id="rId11"/>
    <p:sldId id="278" r:id="rId12"/>
    <p:sldId id="359" r:id="rId13"/>
    <p:sldId id="360" r:id="rId14"/>
    <p:sldId id="440" r:id="rId15"/>
    <p:sldId id="260" r:id="rId16"/>
    <p:sldId id="411" r:id="rId17"/>
    <p:sldId id="413" r:id="rId18"/>
    <p:sldId id="412" r:id="rId19"/>
    <p:sldId id="414" r:id="rId20"/>
    <p:sldId id="296" r:id="rId21"/>
    <p:sldId id="416" r:id="rId22"/>
    <p:sldId id="297" r:id="rId23"/>
    <p:sldId id="417" r:id="rId24"/>
    <p:sldId id="277" r:id="rId25"/>
    <p:sldId id="391" r:id="rId26"/>
    <p:sldId id="392" r:id="rId27"/>
    <p:sldId id="393" r:id="rId28"/>
    <p:sldId id="394" r:id="rId29"/>
    <p:sldId id="298" r:id="rId30"/>
    <p:sldId id="300" r:id="rId31"/>
    <p:sldId id="301" r:id="rId32"/>
    <p:sldId id="299" r:id="rId33"/>
    <p:sldId id="332" r:id="rId34"/>
    <p:sldId id="279" r:id="rId35"/>
    <p:sldId id="280" r:id="rId36"/>
    <p:sldId id="383" r:id="rId37"/>
    <p:sldId id="281" r:id="rId38"/>
    <p:sldId id="289" r:id="rId39"/>
    <p:sldId id="290" r:id="rId40"/>
    <p:sldId id="291" r:id="rId41"/>
    <p:sldId id="292" r:id="rId42"/>
    <p:sldId id="266" r:id="rId43"/>
    <p:sldId id="264"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3" Type="http://schemas.openxmlformats.org/officeDocument/2006/relationships/customXml" Target="../customXml/item5.xml"/><Relationship Id="rId52" Type="http://schemas.openxmlformats.org/officeDocument/2006/relationships/customXml" Target="../customXml/item4.xml"/><Relationship Id="rId51" Type="http://schemas.openxmlformats.org/officeDocument/2006/relationships/customXml" Target="../customXml/item3.xml"/><Relationship Id="rId50" Type="http://schemas.openxmlformats.org/officeDocument/2006/relationships/customXml" Target="../customXml/item2.xml"/><Relationship Id="rId5" Type="http://schemas.openxmlformats.org/officeDocument/2006/relationships/notesMaster" Target="notesMasters/notesMaster1.xml"/><Relationship Id="rId49" Type="http://schemas.openxmlformats.org/officeDocument/2006/relationships/customXml" Target="../customXml/item1.xml"/><Relationship Id="rId48" Type="http://schemas.openxmlformats.org/officeDocument/2006/relationships/customXmlProps" Target="../customXml/itemProps3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6.xml"/><Relationship Id="rId7" Type="http://schemas.openxmlformats.org/officeDocument/2006/relationships/image" Target="../media/image13.png"/><Relationship Id="rId6" Type="http://schemas.openxmlformats.org/officeDocument/2006/relationships/tags" Target="../tags/tag5.xml"/><Relationship Id="rId5" Type="http://schemas.openxmlformats.org/officeDocument/2006/relationships/image" Target="../media/image12.png"/><Relationship Id="rId4" Type="http://schemas.openxmlformats.org/officeDocument/2006/relationships/tags" Target="../tags/tag4.xml"/><Relationship Id="rId3" Type="http://schemas.openxmlformats.org/officeDocument/2006/relationships/image" Target="../media/image10.png"/><Relationship Id="rId2" Type="http://schemas.openxmlformats.org/officeDocument/2006/relationships/image" Target="../media/image8.png"/><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9.xml"/><Relationship Id="rId7" Type="http://schemas.openxmlformats.org/officeDocument/2006/relationships/image" Target="../media/image13.png"/><Relationship Id="rId6" Type="http://schemas.openxmlformats.org/officeDocument/2006/relationships/tags" Target="../tags/tag8.xml"/><Relationship Id="rId5" Type="http://schemas.openxmlformats.org/officeDocument/2006/relationships/image" Target="../media/image12.png"/><Relationship Id="rId4" Type="http://schemas.openxmlformats.org/officeDocument/2006/relationships/tags" Target="../tags/tag7.xml"/><Relationship Id="rId3" Type="http://schemas.openxmlformats.org/officeDocument/2006/relationships/image" Target="../media/image10.png"/><Relationship Id="rId2" Type="http://schemas.openxmlformats.org/officeDocument/2006/relationships/image" Target="../media/image8.png"/><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9.sv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9.sv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9" Type="http://schemas.openxmlformats.org/officeDocument/2006/relationships/image" Target="../media/image33.svg"/><Relationship Id="rId8" Type="http://schemas.openxmlformats.org/officeDocument/2006/relationships/image" Target="../media/image32.png"/><Relationship Id="rId7" Type="http://schemas.openxmlformats.org/officeDocument/2006/relationships/image" Target="../media/image31.svg"/><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2.jpeg"/><Relationship Id="rId11" Type="http://schemas.openxmlformats.org/officeDocument/2006/relationships/notesSlide" Target="../notesSlides/notesSlide24.xml"/><Relationship Id="rId10" Type="http://schemas.openxmlformats.org/officeDocument/2006/relationships/slideLayout" Target="../slideLayouts/slideLayout2.xml"/><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37.png"/><Relationship Id="rId7" Type="http://schemas.openxmlformats.org/officeDocument/2006/relationships/tags" Target="../tags/tag13.xml"/><Relationship Id="rId6" Type="http://schemas.openxmlformats.org/officeDocument/2006/relationships/image" Target="../media/image36.png"/><Relationship Id="rId5" Type="http://schemas.openxmlformats.org/officeDocument/2006/relationships/tags" Target="../tags/tag12.xml"/><Relationship Id="rId44" Type="http://schemas.openxmlformats.org/officeDocument/2006/relationships/notesSlide" Target="../notesSlides/notesSlide26.xml"/><Relationship Id="rId43" Type="http://schemas.openxmlformats.org/officeDocument/2006/relationships/slideLayout" Target="../slideLayouts/slideLayout2.xml"/><Relationship Id="rId42" Type="http://schemas.openxmlformats.org/officeDocument/2006/relationships/image" Target="../media/image54.png"/><Relationship Id="rId41" Type="http://schemas.openxmlformats.org/officeDocument/2006/relationships/tags" Target="../tags/tag30.xml"/><Relationship Id="rId40" Type="http://schemas.openxmlformats.org/officeDocument/2006/relationships/image" Target="../media/image53.png"/><Relationship Id="rId4" Type="http://schemas.openxmlformats.org/officeDocument/2006/relationships/image" Target="../media/image35.png"/><Relationship Id="rId39" Type="http://schemas.openxmlformats.org/officeDocument/2006/relationships/tags" Target="../tags/tag29.xml"/><Relationship Id="rId38" Type="http://schemas.openxmlformats.org/officeDocument/2006/relationships/image" Target="../media/image52.png"/><Relationship Id="rId37" Type="http://schemas.openxmlformats.org/officeDocument/2006/relationships/tags" Target="../tags/tag28.xml"/><Relationship Id="rId36" Type="http://schemas.openxmlformats.org/officeDocument/2006/relationships/image" Target="../media/image51.png"/><Relationship Id="rId35" Type="http://schemas.openxmlformats.org/officeDocument/2006/relationships/tags" Target="../tags/tag27.xml"/><Relationship Id="rId34" Type="http://schemas.openxmlformats.org/officeDocument/2006/relationships/image" Target="../media/image50.png"/><Relationship Id="rId33" Type="http://schemas.openxmlformats.org/officeDocument/2006/relationships/tags" Target="../tags/tag26.xml"/><Relationship Id="rId32" Type="http://schemas.openxmlformats.org/officeDocument/2006/relationships/image" Target="../media/image49.png"/><Relationship Id="rId31" Type="http://schemas.openxmlformats.org/officeDocument/2006/relationships/tags" Target="../tags/tag25.xml"/><Relationship Id="rId30" Type="http://schemas.openxmlformats.org/officeDocument/2006/relationships/image" Target="../media/image48.png"/><Relationship Id="rId3" Type="http://schemas.openxmlformats.org/officeDocument/2006/relationships/tags" Target="../tags/tag11.xml"/><Relationship Id="rId29" Type="http://schemas.openxmlformats.org/officeDocument/2006/relationships/tags" Target="../tags/tag24.xml"/><Relationship Id="rId28" Type="http://schemas.openxmlformats.org/officeDocument/2006/relationships/image" Target="../media/image47.png"/><Relationship Id="rId27" Type="http://schemas.openxmlformats.org/officeDocument/2006/relationships/tags" Target="../tags/tag23.xml"/><Relationship Id="rId26" Type="http://schemas.openxmlformats.org/officeDocument/2006/relationships/image" Target="../media/image46.png"/><Relationship Id="rId25" Type="http://schemas.openxmlformats.org/officeDocument/2006/relationships/tags" Target="../tags/tag22.xml"/><Relationship Id="rId24" Type="http://schemas.openxmlformats.org/officeDocument/2006/relationships/image" Target="../media/image45.png"/><Relationship Id="rId23" Type="http://schemas.openxmlformats.org/officeDocument/2006/relationships/tags" Target="../tags/tag21.xml"/><Relationship Id="rId22" Type="http://schemas.openxmlformats.org/officeDocument/2006/relationships/image" Target="../media/image44.png"/><Relationship Id="rId21" Type="http://schemas.openxmlformats.org/officeDocument/2006/relationships/tags" Target="../tags/tag20.xml"/><Relationship Id="rId20" Type="http://schemas.openxmlformats.org/officeDocument/2006/relationships/image" Target="../media/image43.png"/><Relationship Id="rId2" Type="http://schemas.openxmlformats.org/officeDocument/2006/relationships/image" Target="../media/image34.png"/><Relationship Id="rId19" Type="http://schemas.openxmlformats.org/officeDocument/2006/relationships/tags" Target="../tags/tag19.xml"/><Relationship Id="rId18" Type="http://schemas.openxmlformats.org/officeDocument/2006/relationships/image" Target="../media/image42.png"/><Relationship Id="rId17" Type="http://schemas.openxmlformats.org/officeDocument/2006/relationships/tags" Target="../tags/tag18.xml"/><Relationship Id="rId16" Type="http://schemas.openxmlformats.org/officeDocument/2006/relationships/image" Target="../media/image41.png"/><Relationship Id="rId15" Type="http://schemas.openxmlformats.org/officeDocument/2006/relationships/tags" Target="../tags/tag17.xml"/><Relationship Id="rId14" Type="http://schemas.openxmlformats.org/officeDocument/2006/relationships/image" Target="../media/image40.png"/><Relationship Id="rId13" Type="http://schemas.openxmlformats.org/officeDocument/2006/relationships/tags" Target="../tags/tag16.xml"/><Relationship Id="rId12" Type="http://schemas.openxmlformats.org/officeDocument/2006/relationships/image" Target="../media/image39.png"/><Relationship Id="rId11" Type="http://schemas.openxmlformats.org/officeDocument/2006/relationships/tags" Target="../tags/tag15.xml"/><Relationship Id="rId10" Type="http://schemas.openxmlformats.org/officeDocument/2006/relationships/image" Target="../media/image38.png"/><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tags" Target="../tags/tag2.xml"/><Relationship Id="rId8" Type="http://schemas.openxmlformats.org/officeDocument/2006/relationships/image" Target="../media/image12.png"/><Relationship Id="rId7" Type="http://schemas.openxmlformats.org/officeDocument/2006/relationships/tags" Target="../tags/tag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7.svg"/><Relationship Id="rId16" Type="http://schemas.openxmlformats.org/officeDocument/2006/relationships/notesSlide" Target="../notesSlides/notesSlide9.xml"/><Relationship Id="rId15" Type="http://schemas.openxmlformats.org/officeDocument/2006/relationships/slideLayout" Target="../slideLayouts/slideLayout2.xml"/><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tags" Target="../tags/tag3.xml"/><Relationship Id="rId10" Type="http://schemas.openxmlformats.org/officeDocument/2006/relationships/image" Target="../media/image13.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Text Box 12"/>
          <p:cNvSpPr txBox="1"/>
          <p:nvPr/>
        </p:nvSpPr>
        <p:spPr>
          <a:xfrm>
            <a:off x="199390" y="2435225"/>
            <a:ext cx="12118340" cy="460375"/>
          </a:xfrm>
          <a:prstGeom prst="rect">
            <a:avLst/>
          </a:prstGeom>
        </p:spPr>
        <p:txBody>
          <a:bodyPr wrap="square">
            <a:spAutoFit/>
          </a:bodyPr>
          <a:p>
            <a:r>
              <a:rPr lang="en-US" altLang="zh-CN" sz="2400" b="1">
                <a:ln/>
                <a:solidFill>
                  <a:schemeClr val="accent1"/>
                </a:solidFill>
                <a:effectLst>
                  <a:outerShdw blurRad="38100" dist="25400" dir="5400000" algn="ctr" rotWithShape="0">
                    <a:srgbClr val="6E747A">
                      <a:alpha val="43000"/>
                    </a:srgbClr>
                  </a:outerShdw>
                </a:effectLst>
                <a:latin typeface="+mj-lt"/>
                <a:ea typeface="NimbusRomNo9L"/>
                <a:cs typeface="+mj-lt"/>
              </a:rPr>
              <a:t>Enhancing Spectrum Sensing For 5G and LTE With Improved U-Net Architecture </a:t>
            </a:r>
            <a:endParaRPr lang="en-US" altLang="zh-CN" sz="2400" b="1">
              <a:ln/>
              <a:solidFill>
                <a:schemeClr val="accent1"/>
              </a:solidFill>
              <a:effectLst>
                <a:outerShdw blurRad="38100" dist="25400" dir="5400000" algn="ctr" rotWithShape="0">
                  <a:srgbClr val="6E747A">
                    <a:alpha val="43000"/>
                  </a:srgbClr>
                </a:outerShdw>
              </a:effectLst>
              <a:latin typeface="+mj-lt"/>
              <a:ea typeface="NimbusRomNo9L"/>
              <a:cs typeface="+mj-lt"/>
            </a:endParaRPr>
          </a:p>
        </p:txBody>
      </p:sp>
      <p:sp>
        <p:nvSpPr>
          <p:cNvPr id="14" name="Text Box 13"/>
          <p:cNvSpPr txBox="1"/>
          <p:nvPr/>
        </p:nvSpPr>
        <p:spPr>
          <a:xfrm>
            <a:off x="635" y="3261360"/>
            <a:ext cx="12174855" cy="1322070"/>
          </a:xfrm>
          <a:prstGeom prst="rect">
            <a:avLst/>
          </a:prstGeom>
        </p:spPr>
        <p:txBody>
          <a:bodyPr wrap="square">
            <a:spAutoFit/>
          </a:bodyPr>
          <a:p>
            <a:pPr algn="ctr"/>
            <a:r>
              <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Mr. Duy-Huan Nguyen</a:t>
            </a:r>
            <a:r>
              <a:rPr lang="en-US" altLang="zh-CN" sz="1600" i="1">
                <a:ln/>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Toan-Van Nguyen</a:t>
            </a:r>
            <a:r>
              <a:rPr lang="en-US" altLang="zh-CN" sz="1600" i="1">
                <a:ln/>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a:t>
            </a:r>
            <a:r>
              <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Thien Huynh-The</a:t>
            </a:r>
            <a:r>
              <a:rPr lang="en-US" altLang="zh-CN" sz="1600" i="1">
                <a:ln/>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endParaRPr lang="en-US" altLang="zh-CN" sz="1600" i="1">
              <a:ln/>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endParaRPr>
          </a:p>
          <a:p>
            <a:pPr algn="ctr"/>
            <a:r>
              <a:rPr lang="en-US" altLang="zh-CN" sz="1600" i="1">
                <a:ln/>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ln/>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ln/>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Vietnam National University, Ho Chi Minh City, Vietnam. </a:t>
            </a:r>
            <a:endPar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Email: huan2931@gmail.com, vannguyentoan@gmail.com, thienht@hcmute.edu.vn </a:t>
            </a:r>
            <a:endParaRPr lang="en-US" altLang="zh-CN" sz="1600">
              <a:ln/>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Date Placeholder 15"/>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7" name="Slide Number Placeholder 16"/>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20" name="Footer Placeholder 19"/>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5" name="Rectangles 3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Rectangles 3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3. Methology</a:t>
            </a:r>
            <a:endParaRPr lang="en-US" sz="1600">
              <a:solidFill>
                <a:schemeClr val="bg1"/>
              </a:solidFill>
            </a:endParaRPr>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4"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5"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6"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737235"/>
          </a:xfrm>
          <a:prstGeom prst="rect">
            <a:avLst/>
          </a:prstGeom>
          <a:noFill/>
        </p:spPr>
        <p:txBody>
          <a:bodyPr wrap="square" rtlCol="0">
            <a:spAutoFit/>
          </a:bodyPr>
          <a:p>
            <a:r>
              <a:rPr lang="en-US">
                <a:solidFill>
                  <a:srgbClr val="FF0000"/>
                </a:solidFill>
              </a:rPr>
              <a:t>The gap energy between real signal and noise called </a:t>
            </a:r>
            <a:r>
              <a:rPr lang="en-US" b="1">
                <a:solidFill>
                  <a:srgbClr val="FF0000"/>
                </a:solidFill>
              </a:rPr>
              <a:t>SNR</a:t>
            </a:r>
            <a:r>
              <a:rPr lang="en-US">
                <a:solidFill>
                  <a:srgbClr val="FF0000"/>
                </a:solidFill>
              </a:rPr>
              <a:t>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cxnSp>
        <p:nvCxnSpPr>
          <p:cNvPr id="32" name="Straight Arrow Connector 31"/>
          <p:cNvCxnSpPr/>
          <p:nvPr/>
        </p:nvCxnSpPr>
        <p:spPr>
          <a:xfrm>
            <a:off x="10905490" y="1226185"/>
            <a:ext cx="0" cy="8032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11111865" y="1446530"/>
            <a:ext cx="718820" cy="306705"/>
          </a:xfrm>
          <a:prstGeom prst="rect">
            <a:avLst/>
          </a:prstGeom>
          <a:noFill/>
        </p:spPr>
        <p:txBody>
          <a:bodyPr wrap="square" rtlCol="0">
            <a:spAutoFit/>
          </a:bodyPr>
          <a:p>
            <a:r>
              <a:rPr lang="en-US">
                <a:solidFill>
                  <a:srgbClr val="FF0000"/>
                </a:solidFill>
              </a:rPr>
              <a:t>good</a:t>
            </a:r>
            <a:endParaRPr lang="en-US">
              <a:solidFill>
                <a:srgbClr val="FF0000"/>
              </a:solidFill>
            </a:endParaRPr>
          </a:p>
        </p:txBody>
      </p:sp>
      <p:sp>
        <p:nvSpPr>
          <p:cNvPr id="34" name="Text Box 33"/>
          <p:cNvSpPr txBox="1"/>
          <p:nvPr/>
        </p:nvSpPr>
        <p:spPr>
          <a:xfrm>
            <a:off x="11111865" y="3874770"/>
            <a:ext cx="718820" cy="306705"/>
          </a:xfrm>
          <a:prstGeom prst="rect">
            <a:avLst/>
          </a:prstGeom>
          <a:noFill/>
        </p:spPr>
        <p:txBody>
          <a:bodyPr wrap="square" rtlCol="0">
            <a:spAutoFit/>
          </a:bodyPr>
          <a:p>
            <a:r>
              <a:rPr lang="en-US">
                <a:solidFill>
                  <a:srgbClr val="FF0000"/>
                </a:solidFill>
              </a:rPr>
              <a:t>bad</a:t>
            </a:r>
            <a:endParaRPr lang="en-US">
              <a:solidFill>
                <a:srgbClr val="FF0000"/>
              </a:solidFill>
            </a:endParaRPr>
          </a:p>
        </p:txBody>
      </p:sp>
      <p:cxnSp>
        <p:nvCxnSpPr>
          <p:cNvPr id="38" name="Straight Connector 37"/>
          <p:cNvCxnSpPr/>
          <p:nvPr/>
        </p:nvCxnSpPr>
        <p:spPr>
          <a:xfrm>
            <a:off x="19685" y="584390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39" name="Text Box 38"/>
          <p:cNvSpPr txBox="1"/>
          <p:nvPr/>
        </p:nvSpPr>
        <p:spPr>
          <a:xfrm>
            <a:off x="34290" y="593280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0" name="Rectangles 19"/>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Rectangles 2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 name="Rectangles 2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3. Methology</a:t>
            </a:r>
            <a:endParaRPr lang="en-US" sz="1600">
              <a:solidFill>
                <a:schemeClr val="bg1"/>
              </a:solidFill>
            </a:endParaRPr>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2"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13"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14"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sp>
        <p:nvSpPr>
          <p:cNvPr id="32" name="Rectangles 31"/>
          <p:cNvSpPr/>
          <p:nvPr/>
        </p:nvSpPr>
        <p:spPr>
          <a:xfrm>
            <a:off x="1080135" y="3597275"/>
            <a:ext cx="5034915" cy="202565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33" name="Straight Connector 32"/>
          <p:cNvCxnSpPr/>
          <p:nvPr/>
        </p:nvCxnSpPr>
        <p:spPr>
          <a:xfrm>
            <a:off x="19685" y="584390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34" name="Text Box 33"/>
          <p:cNvSpPr txBox="1"/>
          <p:nvPr/>
        </p:nvSpPr>
        <p:spPr>
          <a:xfrm>
            <a:off x="34290" y="593280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Connector 23"/>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Handling convolution with 2 dimension reduces drammatically the trainable parameters</a:t>
            </a:r>
            <a:endParaRPr lang="en-US">
              <a:solidFill>
                <a:srgbClr val="FF0000"/>
              </a:solidFill>
            </a:endParaRPr>
          </a:p>
        </p:txBody>
      </p:sp>
      <p:cxnSp>
        <p:nvCxnSpPr>
          <p:cNvPr id="26" name="Straight Arrow Connector 25"/>
          <p:cNvCxnSpPr>
            <a:stCxn id="25" idx="1"/>
          </p:cNvCxnSpPr>
          <p:nvPr/>
        </p:nvCxnSpPr>
        <p:spPr>
          <a:xfrm flipH="1">
            <a:off x="5646420" y="2052955"/>
            <a:ext cx="1706880" cy="4514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flipH="1">
            <a:off x="5619750" y="2051685"/>
            <a:ext cx="1723390" cy="15278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25" idx="1"/>
          </p:cNvCxnSpPr>
          <p:nvPr/>
        </p:nvCxnSpPr>
        <p:spPr>
          <a:xfrm flipH="1">
            <a:off x="5619750" y="2052955"/>
            <a:ext cx="1733550" cy="2877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0" name="Straight Connector 19"/>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1" name="Text Box 20"/>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Using 1 x 1 x k convolution reduce network’s parameters effectively in the latter step.</a:t>
            </a:r>
            <a:endParaRPr lang="en-US">
              <a:solidFill>
                <a:srgbClr val="FF0000"/>
              </a:solidFill>
            </a:endParaRPr>
          </a:p>
        </p:txBody>
      </p:sp>
      <p:cxnSp>
        <p:nvCxnSpPr>
          <p:cNvPr id="23" name="Straight Arrow Connector 22"/>
          <p:cNvCxnSpPr>
            <a:stCxn id="25" idx="2"/>
          </p:cNvCxnSpPr>
          <p:nvPr/>
        </p:nvCxnSpPr>
        <p:spPr>
          <a:xfrm flipH="1">
            <a:off x="8053705" y="2313940"/>
            <a:ext cx="1331595" cy="1301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3" name="Rectangles 2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0" name="Oval 19"/>
          <p:cNvSpPr/>
          <p:nvPr/>
        </p:nvSpPr>
        <p:spPr>
          <a:xfrm>
            <a:off x="8120380" y="3120390"/>
            <a:ext cx="873760" cy="130048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Text Box 20"/>
          <p:cNvSpPr txBox="1"/>
          <p:nvPr/>
        </p:nvSpPr>
        <p:spPr>
          <a:xfrm>
            <a:off x="9371330" y="2168525"/>
            <a:ext cx="1886585" cy="306705"/>
          </a:xfrm>
          <a:prstGeom prst="rect">
            <a:avLst/>
          </a:prstGeom>
          <a:noFill/>
        </p:spPr>
        <p:txBody>
          <a:bodyPr wrap="square" rtlCol="0">
            <a:spAutoFit/>
          </a:bodyPr>
          <a:p>
            <a:r>
              <a:rPr lang="en-US">
                <a:solidFill>
                  <a:srgbClr val="FF0000"/>
                </a:solidFill>
              </a:rPr>
              <a:t>Output feature map</a:t>
            </a:r>
            <a:endParaRPr lang="en-US">
              <a:solidFill>
                <a:srgbClr val="FF0000"/>
              </a:solidFill>
            </a:endParaRPr>
          </a:p>
        </p:txBody>
      </p:sp>
      <p:cxnSp>
        <p:nvCxnSpPr>
          <p:cNvPr id="22" name="Straight Arrow Connector 21"/>
          <p:cNvCxnSpPr>
            <a:stCxn id="21" idx="2"/>
            <a:endCxn id="20" idx="7"/>
          </p:cNvCxnSpPr>
          <p:nvPr/>
        </p:nvCxnSpPr>
        <p:spPr>
          <a:xfrm flipH="1">
            <a:off x="8865870" y="2475230"/>
            <a:ext cx="1449070" cy="8356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8865870" y="4620895"/>
            <a:ext cx="3507740" cy="737235"/>
          </a:xfrm>
          <a:prstGeom prst="rect">
            <a:avLst/>
          </a:prstGeom>
          <a:noFill/>
        </p:spPr>
        <p:txBody>
          <a:bodyPr wrap="square" rtlCol="0">
            <a:spAutoFit/>
          </a:bodyPr>
          <a:p>
            <a:r>
              <a:rPr lang="en-US">
                <a:solidFill>
                  <a:srgbClr val="FF0000"/>
                </a:solidFill>
              </a:rPr>
              <a:t>The output of </a:t>
            </a:r>
            <a:r>
              <a:rPr lang="en-US">
                <a:solidFill>
                  <a:srgbClr val="FF0000"/>
                </a:solidFill>
                <a:sym typeface="+mn-ea"/>
              </a:rPr>
              <a:t>depthwise separable convolution is similar as the output of normal convolution</a:t>
            </a:r>
            <a:r>
              <a:rPr lang="en-US">
                <a:solidFill>
                  <a:srgbClr val="FF0000"/>
                </a:solidFill>
              </a:rPr>
              <a:t>  (n x n x k)</a:t>
            </a:r>
            <a:endParaRPr lang="en-US">
              <a:solidFill>
                <a:srgbClr val="FF0000"/>
              </a:solidFill>
            </a:endParaRPr>
          </a:p>
        </p:txBody>
      </p:sp>
      <p:cxnSp>
        <p:nvCxnSpPr>
          <p:cNvPr id="26" name="Straight Connector 25"/>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7" name="Text Box 26"/>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30479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[15]</a:t>
            </a:r>
            <a:r>
              <a:rPr lang="en-US" altLang="zh-CN" sz="1100">
                <a:latin typeface="Times New Roman" panose="02020603050405020304" charset="0"/>
                <a:ea typeface="NimbusRomNo9L"/>
                <a:cs typeface="Times New Roman" panose="0202060305040502030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
        <p:nvSpPr>
          <p:cNvPr id="20" name="Rectangles 19"/>
          <p:cNvSpPr/>
          <p:nvPr/>
        </p:nvSpPr>
        <p:spPr>
          <a:xfrm>
            <a:off x="4829175" y="1962785"/>
            <a:ext cx="240030"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329170" y="1956435"/>
            <a:ext cx="1927225"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Text Box 21"/>
          <p:cNvSpPr txBox="1"/>
          <p:nvPr/>
        </p:nvSpPr>
        <p:spPr>
          <a:xfrm>
            <a:off x="4562475" y="1156970"/>
            <a:ext cx="1861820" cy="306705"/>
          </a:xfrm>
          <a:prstGeom prst="rect">
            <a:avLst/>
          </a:prstGeom>
          <a:noFill/>
        </p:spPr>
        <p:txBody>
          <a:bodyPr wrap="square" rtlCol="0">
            <a:spAutoFit/>
          </a:bodyPr>
          <a:p>
            <a:r>
              <a:rPr lang="en-US">
                <a:solidFill>
                  <a:srgbClr val="FF0000"/>
                </a:solidFill>
              </a:rPr>
              <a:t>Residual connection</a:t>
            </a:r>
            <a:endParaRPr lang="en-US">
              <a:solidFill>
                <a:srgbClr val="FF0000"/>
              </a:solidFill>
            </a:endParaRPr>
          </a:p>
        </p:txBody>
      </p:sp>
      <p:cxnSp>
        <p:nvCxnSpPr>
          <p:cNvPr id="23" name="Straight Arrow Connector 22"/>
          <p:cNvCxnSpPr>
            <a:stCxn id="22" idx="2"/>
            <a:endCxn id="20" idx="0"/>
          </p:cNvCxnSpPr>
          <p:nvPr/>
        </p:nvCxnSpPr>
        <p:spPr>
          <a:xfrm flipH="1">
            <a:off x="4949190" y="1463675"/>
            <a:ext cx="544195" cy="4991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stCxn id="22" idx="2"/>
            <a:endCxn id="21" idx="0"/>
          </p:cNvCxnSpPr>
          <p:nvPr/>
        </p:nvCxnSpPr>
        <p:spPr>
          <a:xfrm>
            <a:off x="5493385" y="1463675"/>
            <a:ext cx="2799715" cy="492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8936355" y="1254125"/>
            <a:ext cx="3099435" cy="521970"/>
          </a:xfrm>
          <a:prstGeom prst="rect">
            <a:avLst/>
          </a:prstGeom>
          <a:noFill/>
        </p:spPr>
        <p:txBody>
          <a:bodyPr wrap="square" rtlCol="0">
            <a:spAutoFit/>
          </a:bodyPr>
          <a:p>
            <a:r>
              <a:rPr lang="en-US">
                <a:solidFill>
                  <a:srgbClr val="FF0000"/>
                </a:solidFill>
              </a:rPr>
              <a:t>Using 1 x 1 x k conv to synchronize the number of channels at the output</a:t>
            </a:r>
            <a:endParaRPr lang="en-US">
              <a:solidFill>
                <a:srgbClr val="FF0000"/>
              </a:solidFill>
            </a:endParaRPr>
          </a:p>
        </p:txBody>
      </p:sp>
      <p:cxnSp>
        <p:nvCxnSpPr>
          <p:cNvPr id="26" name="Straight Arrow Connector 25"/>
          <p:cNvCxnSpPr>
            <a:stCxn id="25" idx="2"/>
            <a:endCxn id="8" idx="3"/>
          </p:cNvCxnSpPr>
          <p:nvPr/>
        </p:nvCxnSpPr>
        <p:spPr>
          <a:xfrm flipH="1">
            <a:off x="9071610" y="1776095"/>
            <a:ext cx="1414780" cy="14941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3" name="Straight Connector 12"/>
          <p:cNvCxnSpPr/>
          <p:nvPr/>
        </p:nvCxnSpPr>
        <p:spPr>
          <a:xfrm>
            <a:off x="19685" y="530479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14" name="Text Box 13"/>
          <p:cNvSpPr txBox="1"/>
          <p:nvPr/>
        </p:nvSpPr>
        <p:spPr>
          <a:xfrm>
            <a:off x="0" y="5375910"/>
            <a:ext cx="1216025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[15]</a:t>
            </a:r>
            <a:r>
              <a:rPr lang="en-US" altLang="zh-CN" sz="1100">
                <a:latin typeface="Times New Roman" panose="02020603050405020304" charset="0"/>
                <a:ea typeface="NimbusRomNo9L"/>
                <a:cs typeface="Times New Roman" panose="0202060305040502030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8" name="Rectangles 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455295" y="2967990"/>
            <a:ext cx="3803015" cy="2858770"/>
          </a:xfrm>
          <a:prstGeom prst="rect">
            <a:avLst/>
          </a:prstGeom>
          <a:noFill/>
        </p:spPr>
        <p:txBody>
          <a:bodyPr wrap="square" rtlCol="0">
            <a:noAutofit/>
          </a:bodyPr>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Introduction</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Contribution </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Methology</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Proposal model</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Evaluation result</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ln/>
                <a:solidFill>
                  <a:schemeClr val="tx1"/>
                </a:solidFill>
                <a:effectLst>
                  <a:outerShdw blurRad="38100" dist="19050" dir="2700000" algn="tl" rotWithShape="0">
                    <a:schemeClr val="dk1">
                      <a:alpha val="40000"/>
                    </a:schemeClr>
                  </a:outerShdw>
                </a:effectLst>
              </a:rPr>
              <a:t>Conclusion</a:t>
            </a:r>
            <a:endParaRPr lang="en-US" sz="2800">
              <a:ln/>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endParaRPr lang="en-US" sz="2800">
              <a:ln/>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7" name="Text Box 6"/>
          <p:cNvSpPr txBox="1"/>
          <p:nvPr/>
        </p:nvSpPr>
        <p:spPr>
          <a:xfrm>
            <a:off x="0" y="30480"/>
            <a:ext cx="2447290" cy="337185"/>
          </a:xfrm>
          <a:prstGeom prst="rect">
            <a:avLst/>
          </a:prstGeom>
          <a:noFill/>
        </p:spPr>
        <p:txBody>
          <a:bodyPr wrap="square" rtlCol="0">
            <a:spAutoFit/>
          </a:bodyPr>
          <a:p>
            <a:r>
              <a:rPr lang="en-US" sz="1600">
                <a:solidFill>
                  <a:schemeClr val="bg1"/>
                </a:solidFill>
              </a:rPr>
              <a:t>Outline</a:t>
            </a:r>
            <a:endParaRPr lang="en-US" sz="1600">
              <a:solidFill>
                <a:schemeClr val="bg1"/>
              </a:solidFill>
            </a:endParaRPr>
          </a:p>
        </p:txBody>
      </p:sp>
      <p:pic>
        <p:nvPicPr>
          <p:cNvPr id="8" name="Picture 7"/>
          <p:cNvPicPr/>
          <p:nvPr/>
        </p:nvPicPr>
        <p:blipFill>
          <a:blip r:embed="rId1"/>
        </p:blipFill>
        <p:spPr>
          <a:xfrm>
            <a:off x="3960495" y="2786380"/>
            <a:ext cx="8202930" cy="3221990"/>
          </a:xfrm>
          <a:prstGeom prst="rect">
            <a:avLst/>
          </a:prstGeom>
          <a:effectLst/>
        </p:spPr>
      </p:pic>
      <p:sp>
        <p:nvSpPr>
          <p:cNvPr id="22" name="Rectangles 21"/>
          <p:cNvSpPr/>
          <p:nvPr/>
        </p:nvSpPr>
        <p:spPr>
          <a:xfrm>
            <a:off x="3960495" y="2786380"/>
            <a:ext cx="8202295" cy="322262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Text Box 2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1" name="Rectangles 1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5382895" cy="521970"/>
          </a:xfrm>
          <a:prstGeom prst="rect">
            <a:avLst/>
          </a:prstGeom>
          <a:noFill/>
        </p:spPr>
        <p:txBody>
          <a:bodyPr wrap="square" rtlCol="0">
            <a:spAutoFit/>
          </a:bodyPr>
          <a:p>
            <a:r>
              <a:rPr lang="en-US">
                <a:solidFill>
                  <a:srgbClr val="FF0000"/>
                </a:solidFill>
                <a:sym typeface="+mn-ea"/>
              </a:rPr>
              <a:t>Dilate convolution with different rates, it extracts feature maps with many parallel dilation convolution</a:t>
            </a:r>
            <a:endParaRPr lang="en-US">
              <a:solidFill>
                <a:srgbClr val="FF0000"/>
              </a:solidFill>
              <a:sym typeface="+mn-ea"/>
            </a:endParaRPr>
          </a:p>
        </p:txBody>
      </p:sp>
      <p:cxnSp>
        <p:nvCxnSpPr>
          <p:cNvPr id="14" name="Straight Arrow Connector 13"/>
          <p:cNvCxnSpPr/>
          <p:nvPr/>
        </p:nvCxnSpPr>
        <p:spPr>
          <a:xfrm>
            <a:off x="3931285" y="1719580"/>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Straight Connector 18"/>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1" name="Rectangles 3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Rectangles 3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Rectangles 3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9075420" y="2537460"/>
            <a:ext cx="3116580" cy="1168400"/>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7"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4" name="Text Box 33"/>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9" name="Rectangles 18"/>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8085455" y="2337435"/>
            <a:ext cx="3564890" cy="9531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22" name="Text Box 21"/>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2" name="Rectangles 21"/>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145145" y="2434590"/>
            <a:ext cx="3931285" cy="1814830"/>
          </a:xfrm>
          <a:prstGeom prst="rect">
            <a:avLst/>
          </a:prstGeom>
          <a:noFill/>
        </p:spPr>
        <p:txBody>
          <a:bodyPr wrap="square" rtlCol="0">
            <a:spAutoFit/>
          </a:bodyPr>
          <a:p>
            <a:pPr algn="ctr"/>
            <a:r>
              <a:rPr lang="en-US">
                <a:solidFill>
                  <a:srgbClr val="FF0000"/>
                </a:solidFill>
              </a:rPr>
              <a:t>Atrous </a:t>
            </a:r>
            <a:r>
              <a:rPr lang="en-US">
                <a:solidFill>
                  <a:srgbClr val="FF0000"/>
                </a:solidFill>
                <a:sym typeface="+mn-ea"/>
              </a:rPr>
              <a:t>spatial </a:t>
            </a:r>
            <a:r>
              <a:rPr lang="en-US">
                <a:solidFill>
                  <a:srgbClr val="FF0000"/>
                </a:solidFill>
              </a:rPr>
              <a:t> pyramid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8"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9"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10"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3" name="Text Box 32"/>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3" name="Rectangles 2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8049895" y="2465705"/>
            <a:ext cx="3865245" cy="1168400"/>
          </a:xfrm>
          <a:prstGeom prst="rect">
            <a:avLst/>
          </a:prstGeom>
          <a:noFill/>
        </p:spPr>
        <p:txBody>
          <a:bodyPr wrap="square" rtlCol="0">
            <a:spAutoFit/>
          </a:bodyPr>
          <a:p>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2004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21" name="Picture 20"/>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744845"/>
            <a:ext cx="1214374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1. Introduction</a:t>
            </a:r>
            <a:endParaRPr lang="en-US" sz="1600">
              <a:solidFill>
                <a:schemeClr val="bg1"/>
              </a:solidFill>
            </a:endParaRPr>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a:t>
            </a:r>
            <a:r>
              <a:rPr lang="en-US" altLang="zh-CN" sz="1100">
                <a:latin typeface="Times New Roman" panose="02020603050405020304" charset="0"/>
                <a:ea typeface="NimbusRomNo9L"/>
                <a:cs typeface="Times New Roman" panose="02020603050405020304" charset="0"/>
                <a:sym typeface="+mn-ea"/>
              </a:rPr>
              <a:t> T. Huynh-The, Q.-V. Pham, T.-V. Nguyen, T. T. Nguyen, R. Ruby, M. Zeng, and D.-S. Kim, “Automatic modulation classification: A deep architecture survey,” </a:t>
            </a:r>
            <a:r>
              <a:rPr lang="en-US" altLang="zh-CN" sz="1100" i="1">
                <a:latin typeface="Times New Roman" panose="02020603050405020304" charset="0"/>
                <a:ea typeface="NimbusRomNo9L"/>
                <a:cs typeface="Times New Roman" panose="02020603050405020304" charset="0"/>
                <a:sym typeface="+mn-ea"/>
              </a:rPr>
              <a:t>IEEE Access</a:t>
            </a:r>
            <a:r>
              <a:rPr lang="en-US" altLang="zh-CN" sz="1100">
                <a:latin typeface="Times New Roman" panose="02020603050405020304" charset="0"/>
                <a:ea typeface="NimbusRomNo9L"/>
                <a:cs typeface="Times New Roman" panose="02020603050405020304" charset="0"/>
                <a:sym typeface="+mn-ea"/>
              </a:rPr>
              <a:t>, vol. 9, pp. 142 950–142 971, Oct. 2021. </a:t>
            </a:r>
            <a:endParaRPr lang="en-US" altLang="zh-CN" sz="1100" b="1">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[3]</a:t>
            </a:r>
            <a:r>
              <a:rPr lang="en-US" altLang="zh-CN" sz="1100">
                <a:latin typeface="Times New Roman" panose="02020603050405020304" charset="0"/>
                <a:ea typeface="NimbusRomNo9L"/>
                <a:cs typeface="Times New Roman" panose="02020603050405020304" charset="0"/>
                <a:sym typeface="+mn-ea"/>
              </a:rPr>
              <a:t> T. Yucek and H. Arslan, “A survey of spectrum sensing algorithms for cognitive radio applications,” IEEE Communications Surveys &amp; Tutorials, vol. 11, no. 1, pp. 116–130, Mar. 2009.</a:t>
            </a:r>
            <a:endParaRPr lang="en-US" altLang="zh-CN" sz="1100">
              <a:latin typeface="Times New Roman" panose="02020603050405020304" charset="0"/>
              <a:ea typeface="NimbusRomNo9L"/>
              <a:cs typeface="Times New Roman" panose="0202060305040502030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6953250" y="115824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13" name="Text Box 12"/>
          <p:cNvSpPr txBox="1"/>
          <p:nvPr/>
        </p:nvSpPr>
        <p:spPr>
          <a:xfrm>
            <a:off x="162560" y="1090295"/>
            <a:ext cx="6429375" cy="4184650"/>
          </a:xfrm>
          <a:prstGeom prst="rect">
            <a:avLst/>
          </a:prstGeom>
        </p:spPr>
        <p:txBody>
          <a:bodyPr wrap="square">
            <a:spAutoFit/>
          </a:bodyPr>
          <a:p>
            <a:pPr marL="285750" indent="-285750" algn="just">
              <a:buFont typeface="Arial" panose="020B0604020202020204" pitchFamily="34" charset="0"/>
              <a:buChar char="•"/>
            </a:pPr>
            <a:r>
              <a:rPr lang="en-US" altLang="zh-CN" b="1"/>
              <a:t>Definition of Spectrum Sensing:</a:t>
            </a:r>
            <a:r>
              <a:rPr lang="en-US" altLang="zh-CN"/>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Problem with Traditional Frequency Allocation:</a:t>
            </a:r>
            <a:r>
              <a:rPr lang="en-US" altLang="zh-CN"/>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Spectrum Resource Utilization:</a:t>
            </a:r>
            <a:r>
              <a:rPr lang="en-US" altLang="zh-CN"/>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Importance for 5G NR and LTE:</a:t>
            </a:r>
            <a:r>
              <a:rPr lang="en-US" altLang="zh-CN"/>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Challenges and Focus Areas:</a:t>
            </a:r>
            <a:r>
              <a:rPr lang="en-US" altLang="zh-CN"/>
              <a:t> The main challenge is enhancing the performance of monitoring and managing limited spectrum resources more effectively.</a:t>
            </a: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9" name="Picture 18"/>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pic>
        <p:nvPicPr>
          <p:cNvPr id="13" name="Picture 12"/>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6345555" y="503555"/>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a:endCxn id="7" idx="0"/>
          </p:cNvCxnSpPr>
          <p:nvPr/>
        </p:nvCxnSpPr>
        <p:spPr>
          <a:xfrm flipH="1">
            <a:off x="8023860" y="810260"/>
            <a:ext cx="3536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2" name="Picture 21"/>
          <p:cNvPicPr/>
          <p:nvPr/>
        </p:nvPicPr>
        <p:blipFill>
          <a:blip r:embed="rId1"/>
        </p:blipFill>
        <p:spPr>
          <a:xfrm>
            <a:off x="10520045" y="429895"/>
            <a:ext cx="1598295" cy="836295"/>
          </a:xfrm>
          <a:prstGeom prst="rect">
            <a:avLst/>
          </a:prstGeom>
        </p:spPr>
      </p:pic>
      <p:cxnSp>
        <p:nvCxnSpPr>
          <p:cNvPr id="23" name="Straight Connector 22"/>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4" name="Picture 13"/>
          <p:cNvPicPr/>
          <p:nvPr/>
        </p:nvPicPr>
        <p:blipFill>
          <a:blip r:embed="rId1"/>
        </p:blipFill>
        <p:spPr>
          <a:xfrm>
            <a:off x="10520045" y="429895"/>
            <a:ext cx="1598295" cy="836295"/>
          </a:xfrm>
          <a:prstGeom prst="rect">
            <a:avLst/>
          </a:prstGeom>
        </p:spPr>
      </p:pic>
      <p:cxnSp>
        <p:nvCxnSpPr>
          <p:cNvPr id="21" name="Straight Connector 20"/>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8255" y="5022215"/>
            <a:ext cx="1222121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20955" y="5135245"/>
            <a:ext cx="12192000" cy="1276350"/>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pic>
        <p:nvPicPr>
          <p:cNvPr id="19" name="Picture 18"/>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1" name="Rectangles 2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Rectangles 2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4" name="Rectangles 2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4" name="Rectangles 3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7" name="Picture 3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References</a:t>
            </a:r>
            <a:endParaRPr lang="en-US" sz="1600">
              <a:solidFill>
                <a:schemeClr val="bg1"/>
              </a:solidFill>
            </a:endParaRPr>
          </a:p>
        </p:txBody>
      </p:sp>
      <p:sp>
        <p:nvSpPr>
          <p:cNvPr id="5" name="Text Box 4"/>
          <p:cNvSpPr txBox="1"/>
          <p:nvPr/>
        </p:nvSpPr>
        <p:spPr>
          <a:xfrm>
            <a:off x="19685" y="623570"/>
            <a:ext cx="12156440" cy="5339080"/>
          </a:xfrm>
          <a:prstGeom prst="rect">
            <a:avLst/>
          </a:prstGeom>
        </p:spPr>
        <p:txBody>
          <a:bodyPr wrap="square">
            <a:spAutoFit/>
          </a:bodyPr>
          <a:p>
            <a:pPr algn="just"/>
            <a:r>
              <a:rPr lang="en-US" altLang="zh-CN" sz="1100" b="1">
                <a:solidFill>
                  <a:srgbClr val="000000"/>
                </a:solidFill>
                <a:latin typeface="Times New Roman" panose="02020603050405020304" charset="0"/>
                <a:ea typeface="NimbusRomNo9L"/>
                <a:cs typeface="Times New Roman" panose="02020603050405020304" charset="0"/>
              </a:rPr>
              <a:t>[1]</a:t>
            </a:r>
            <a:r>
              <a:rPr lang="en-US" altLang="zh-CN" sz="1100">
                <a:solidFill>
                  <a:srgbClr val="000000"/>
                </a:solidFill>
                <a:latin typeface="Times New Roman" panose="02020603050405020304" charset="0"/>
                <a:ea typeface="NimbusRomNo9L"/>
                <a:cs typeface="Times New Roman" panose="02020603050405020304" charset="0"/>
              </a:rPr>
              <a:t> T. Huynh-The, Q.-V. Pham, T.-V. Nguyen, T. T. Nguyen, R. Ruby, M. Zeng, and D.-S. Kim, “Automatic modulation classification: A deep architecture survey,” </a:t>
            </a:r>
            <a:r>
              <a:rPr lang="en-US" altLang="zh-CN" sz="1100" i="1">
                <a:solidFill>
                  <a:srgbClr val="000000"/>
                </a:solidFill>
                <a:latin typeface="Times New Roman" panose="02020603050405020304" charset="0"/>
                <a:ea typeface="NimbusRomNo9L"/>
                <a:cs typeface="Times New Roman" panose="02020603050405020304" charset="0"/>
              </a:rPr>
              <a:t>IEEE Access</a:t>
            </a:r>
            <a:r>
              <a:rPr lang="en-US" altLang="zh-CN" sz="1100">
                <a:solidFill>
                  <a:srgbClr val="000000"/>
                </a:solidFill>
                <a:latin typeface="Times New Roman" panose="02020603050405020304" charset="0"/>
                <a:ea typeface="NimbusRomNo9L"/>
                <a:cs typeface="Times New Roman" panose="02020603050405020304" charset="0"/>
              </a:rPr>
              <a:t>, vol. 9, pp. 142 950–142 971, Oct. 2021. </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[2] </a:t>
            </a:r>
            <a:r>
              <a:rPr lang="en-US" altLang="zh-CN" sz="1100">
                <a:solidFill>
                  <a:srgbClr val="000000"/>
                </a:solidFill>
                <a:latin typeface="Times New Roman" panose="02020603050405020304" charset="0"/>
                <a:ea typeface="NimbusRomNo9L"/>
                <a:cs typeface="Times New Roman" panose="0202060305040502030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Times New Roman" panose="02020603050405020304" charset="0"/>
                <a:ea typeface="NimbusRomNo9L"/>
                <a:cs typeface="Times New Roman" panose="02020603050405020304" charset="0"/>
              </a:rPr>
              <a:t>IEEE Internet of Things Journal</a:t>
            </a:r>
            <a:r>
              <a:rPr lang="en-US" altLang="zh-CN" sz="1100">
                <a:solidFill>
                  <a:srgbClr val="000000"/>
                </a:solidFill>
                <a:latin typeface="Times New Roman" panose="02020603050405020304" charset="0"/>
                <a:ea typeface="NimbusRomNo9L"/>
                <a:cs typeface="Times New Roman" panose="02020603050405020304" charset="0"/>
              </a:rPr>
              <a:t>, vol. 11, no. 14, pp. 25 111–25 123, Jul.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[3]</a:t>
            </a:r>
            <a:r>
              <a:rPr lang="en-US" altLang="zh-CN" sz="1100">
                <a:solidFill>
                  <a:srgbClr val="000000"/>
                </a:solidFill>
                <a:latin typeface="Times New Roman" panose="02020603050405020304" charset="0"/>
                <a:ea typeface="NimbusRomNo9L"/>
                <a:cs typeface="Times New Roman" panose="0202060305040502030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[4]</a:t>
            </a:r>
            <a:r>
              <a:rPr lang="en-US" altLang="zh-CN" sz="1100">
                <a:solidFill>
                  <a:srgbClr val="000000"/>
                </a:solidFill>
                <a:latin typeface="Times New Roman" panose="02020603050405020304" charset="0"/>
                <a:ea typeface="NimbusRomNo9L"/>
                <a:cs typeface="Times New Roman" panose="0202060305040502030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[5]</a:t>
            </a:r>
            <a:r>
              <a:rPr lang="en-US" altLang="zh-CN" sz="1100">
                <a:solidFill>
                  <a:srgbClr val="000000"/>
                </a:solidFill>
                <a:latin typeface="Times New Roman" panose="02020603050405020304" charset="0"/>
                <a:ea typeface="NimbusRomNo9L"/>
                <a:cs typeface="Times New Roman" panose="0202060305040502030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[6]</a:t>
            </a:r>
            <a:r>
              <a:rPr lang="en-US" altLang="zh-CN" sz="1100">
                <a:solidFill>
                  <a:srgbClr val="000000"/>
                </a:solidFill>
                <a:latin typeface="Times New Roman" panose="02020603050405020304" charset="0"/>
                <a:ea typeface="NimbusRomNo9L"/>
                <a:cs typeface="Times New Roman" panose="0202060305040502030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[7]</a:t>
            </a:r>
            <a:r>
              <a:rPr lang="en-US" altLang="zh-CN" sz="1100">
                <a:solidFill>
                  <a:srgbClr val="000000"/>
                </a:solidFill>
                <a:latin typeface="Times New Roman" panose="02020603050405020304" charset="0"/>
                <a:ea typeface="NimbusRomNo9L"/>
                <a:cs typeface="Times New Roman" panose="0202060305040502030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[8]</a:t>
            </a:r>
            <a:r>
              <a:rPr lang="en-US" altLang="zh-CN" sz="1100">
                <a:solidFill>
                  <a:srgbClr val="000000"/>
                </a:solidFill>
                <a:latin typeface="Times New Roman" panose="02020603050405020304" charset="0"/>
                <a:ea typeface="NimbusRomNo9L"/>
                <a:cs typeface="Times New Roman" panose="0202060305040502030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[9]</a:t>
            </a:r>
            <a:r>
              <a:rPr lang="en-US" altLang="zh-CN" sz="1100">
                <a:solidFill>
                  <a:srgbClr val="000000"/>
                </a:solidFill>
                <a:latin typeface="Times New Roman" panose="02020603050405020304" charset="0"/>
                <a:ea typeface="NimbusRomNo9L"/>
                <a:cs typeface="Times New Roman" panose="0202060305040502030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[10]</a:t>
            </a:r>
            <a:r>
              <a:rPr lang="en-US" altLang="zh-CN" sz="1100">
                <a:solidFill>
                  <a:srgbClr val="000000"/>
                </a:solidFill>
                <a:latin typeface="Times New Roman" panose="02020603050405020304" charset="0"/>
                <a:ea typeface="NimbusRomNo9L"/>
                <a:cs typeface="Times New Roman" panose="02020603050405020304" charset="0"/>
              </a:rPr>
              <a:t> J. Gao, X. Yi, C. Zhong, X. Chen, and Z. Zhang, “Deep learning for spectrum sensing,” IEEE Wireless Communications Letters, vol. 8, no. 6, pp. 1727–1730, Dec.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[11]</a:t>
            </a:r>
            <a:r>
              <a:rPr lang="en-US" altLang="zh-CN" sz="1100">
                <a:solidFill>
                  <a:srgbClr val="000000"/>
                </a:solidFill>
                <a:latin typeface="Times New Roman" panose="02020603050405020304" charset="0"/>
                <a:ea typeface="NimbusRomNo9L"/>
                <a:cs typeface="Times New Roman" panose="02020603050405020304" charset="0"/>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[12]</a:t>
            </a:r>
            <a:r>
              <a:rPr lang="en-US" altLang="zh-CN" sz="1100">
                <a:solidFill>
                  <a:srgbClr val="000000"/>
                </a:solidFill>
                <a:latin typeface="Times New Roman" panose="02020603050405020304" charset="0"/>
                <a:ea typeface="NimbusRomNo9L"/>
                <a:cs typeface="Times New Roman" panose="0202060305040502030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[13]</a:t>
            </a:r>
            <a:r>
              <a:rPr lang="en-US" altLang="zh-CN" sz="1100">
                <a:solidFill>
                  <a:srgbClr val="000000"/>
                </a:solidFill>
                <a:latin typeface="Times New Roman" panose="02020603050405020304" charset="0"/>
                <a:ea typeface="NimbusRomNo9L"/>
                <a:cs typeface="Times New Roman" panose="0202060305040502030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[14]</a:t>
            </a:r>
            <a:r>
              <a:rPr lang="en-US" altLang="zh-CN" sz="1100">
                <a:solidFill>
                  <a:srgbClr val="000000"/>
                </a:solidFill>
                <a:latin typeface="Times New Roman" panose="02020603050405020304" charset="0"/>
                <a:ea typeface="NimbusRomNo9L"/>
                <a:cs typeface="Times New Roman" panose="0202060305040502030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[15]</a:t>
            </a:r>
            <a:r>
              <a:rPr lang="en-US" altLang="zh-CN" sz="1100">
                <a:solidFill>
                  <a:srgbClr val="000000"/>
                </a:solidFill>
                <a:latin typeface="Times New Roman" panose="02020603050405020304" charset="0"/>
                <a:ea typeface="NimbusRomNo9L"/>
                <a:cs typeface="Times New Roman" panose="0202060305040502030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[16]</a:t>
            </a:r>
            <a:r>
              <a:rPr lang="en-US" altLang="zh-CN" sz="1100">
                <a:solidFill>
                  <a:srgbClr val="000000"/>
                </a:solidFill>
                <a:latin typeface="Times New Roman" panose="02020603050405020304" charset="0"/>
                <a:ea typeface="NimbusRomNo9L"/>
                <a:cs typeface="Times New Roman" panose="0202060305040502030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[17]</a:t>
            </a:r>
            <a:r>
              <a:rPr lang="en-US" altLang="zh-CN" sz="1100">
                <a:solidFill>
                  <a:srgbClr val="000000"/>
                </a:solidFill>
                <a:latin typeface="Times New Roman" panose="02020603050405020304" charset="0"/>
                <a:ea typeface="NimbusRomNo9L"/>
                <a:cs typeface="Times New Roman" panose="0202060305040502030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[18]</a:t>
            </a:r>
            <a:r>
              <a:rPr lang="en-US" altLang="zh-CN" sz="1100">
                <a:solidFill>
                  <a:srgbClr val="000000"/>
                </a:solidFill>
                <a:latin typeface="Times New Roman" panose="02020603050405020304" charset="0"/>
                <a:ea typeface="NimbusRomNo9L"/>
                <a:cs typeface="Times New Roman" panose="02020603050405020304" charset="0"/>
              </a:rPr>
              <a:t> X. Lin and N. Lee, “5G and beyond,” Cham, Switzerland: Springer Nature Switzerland AG, 2021. </a:t>
            </a:r>
            <a:endParaRPr lang="en-US" altLang="zh-CN" sz="1100">
              <a:solidFill>
                <a:srgbClr val="000000"/>
              </a:solidFill>
              <a:latin typeface="Times New Roman" panose="02020603050405020304" charset="0"/>
              <a:ea typeface="NimbusRomNo9L"/>
              <a:cs typeface="Times New Roman" panose="020206030504050203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17334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1. Introduction</a:t>
            </a:r>
            <a:endParaRPr lang="en-US" sz="1600">
              <a:solidFill>
                <a:schemeClr val="bg1"/>
              </a:solidFill>
              <a:sym typeface="+mn-ea"/>
            </a:endParaRPr>
          </a:p>
        </p:txBody>
      </p:sp>
      <p:sp>
        <p:nvSpPr>
          <p:cNvPr id="11" name="Text Box 10"/>
          <p:cNvSpPr txBox="1"/>
          <p:nvPr/>
        </p:nvSpPr>
        <p:spPr>
          <a:xfrm>
            <a:off x="19685" y="429895"/>
            <a:ext cx="4001135" cy="306705"/>
          </a:xfrm>
          <a:prstGeom prst="rect">
            <a:avLst/>
          </a:prstGeom>
          <a:noFill/>
        </p:spPr>
        <p:txBody>
          <a:bodyPr wrap="square" rtlCol="0">
            <a:spAutoFit/>
          </a:bodyPr>
          <a:p>
            <a:r>
              <a:rPr lang="en-US" b="1"/>
              <a:t>Spectrum sensing based on Deep Learning</a:t>
            </a:r>
            <a:endParaRPr lang="en-US" b="1"/>
          </a:p>
        </p:txBody>
      </p:sp>
      <p:sp>
        <p:nvSpPr>
          <p:cNvPr id="5" name="Text Box 4"/>
          <p:cNvSpPr txBox="1"/>
          <p:nvPr/>
        </p:nvSpPr>
        <p:spPr>
          <a:xfrm>
            <a:off x="19685" y="5201285"/>
            <a:ext cx="1216152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[3]</a:t>
            </a:r>
            <a:r>
              <a:rPr lang="en-US" altLang="zh-CN" sz="1100">
                <a:latin typeface="Times New Roman" panose="02020603050405020304" charset="0"/>
                <a:ea typeface="NimbusRomNo9L"/>
                <a:cs typeface="Times New Roman" panose="02020603050405020304" charset="0"/>
                <a:sym typeface="+mn-ea"/>
              </a:rPr>
              <a:t> T. Yucek and H. Arslan, “A survey of spectrum sensing algorithms for cognitive radio applications,” IEEE Communications Surveys &amp; Tutorials, vol. 11, no. 1, pp. 116–130, Mar. 2009.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[4]</a:t>
            </a:r>
            <a:r>
              <a:rPr lang="en-US" altLang="zh-CN" sz="1100">
                <a:latin typeface="Times New Roman" panose="02020603050405020304" charset="0"/>
                <a:ea typeface="NimbusRomNo9L"/>
                <a:cs typeface="Times New Roman" panose="02020603050405020304" charset="0"/>
                <a:sym typeface="+mn-ea"/>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[5]</a:t>
            </a:r>
            <a:r>
              <a:rPr lang="en-US" altLang="zh-CN" sz="1100">
                <a:latin typeface="Times New Roman" panose="02020603050405020304" charset="0"/>
                <a:ea typeface="NimbusRomNo9L"/>
                <a:cs typeface="Times New Roman" panose="02020603050405020304" charset="0"/>
                <a:sym typeface="+mn-ea"/>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Times New Roman" panose="02020603050405020304" charset="0"/>
              <a:ea typeface="NimbusRomNo9L"/>
              <a:cs typeface="Times New Roman" panose="02020603050405020304" charset="0"/>
              <a:sym typeface="+mn-ea"/>
            </a:endParaRPr>
          </a:p>
        </p:txBody>
      </p:sp>
      <p:sp>
        <p:nvSpPr>
          <p:cNvPr id="8" name="Text Box 7"/>
          <p:cNvSpPr txBox="1"/>
          <p:nvPr/>
        </p:nvSpPr>
        <p:spPr>
          <a:xfrm>
            <a:off x="118110" y="1016635"/>
            <a:ext cx="11972925" cy="3538220"/>
          </a:xfrm>
          <a:prstGeom prst="rect">
            <a:avLst/>
          </a:prstGeom>
        </p:spPr>
        <p:txBody>
          <a:bodyPr wrap="square">
            <a:spAutoFit/>
          </a:bodyPr>
          <a:p>
            <a:pPr marL="285750" indent="-285750" algn="just">
              <a:buFont typeface="Arial" panose="020B0604020202020204" pitchFamily="34" charset="0"/>
              <a:buChar char="•"/>
            </a:pPr>
            <a:r>
              <a:rPr lang="en-US" altLang="zh-CN" b="1"/>
              <a:t>Existing Sensing Techniques:</a:t>
            </a:r>
            <a:r>
              <a:rPr lang="en-US" altLang="zh-CN"/>
              <a:t> Various techniques such as sensing algorithms, multi-dimensional spectrum sensing, channel estimation, and cooperative sensing have been introduced for spectrum sensing.</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Hardware Challenges:</a:t>
            </a:r>
            <a:r>
              <a:rPr lang="en-US" altLang="zh-CN"/>
              <a:t> Spectrum sensing faces significant hardware challenges, requiring high sampling rates, high-resolution analog-to-digital converters (ADCs) with large dynamic ranges, and high-performance processors.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Cognitive Wireless Communication:</a:t>
            </a:r>
            <a:r>
              <a:rPr lang="en-US" altLang="zh-CN"/>
              <a:t> Cognitive wireless communication systems are categorized based on sensing duration and frequency.</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Trade-off Between Performance and Complexity:</a:t>
            </a:r>
            <a:r>
              <a:rPr lang="en-US" altLang="zh-CN"/>
              <a:t> Spectrum sensing methods involve balancing performance with the complexity of sensing algorithms.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Research Focus:</a:t>
            </a:r>
            <a:r>
              <a:rPr lang="en-US" altLang="zh-CN"/>
              <a:t> Researchers have been working on improving spectrum sensing to address challenges and develop innovative solutions that enhance accuracy and performance in cognitive wireless networks.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Machine Learning-Based Solutions:</a:t>
            </a:r>
            <a:r>
              <a:rPr lang="en-US" altLang="zh-CN"/>
              <a:t> Recent research includes the use of machine learning to create intelligent spectrum sensing solutions, which are comprehensively reviewed in several prominent surveys.</a:t>
            </a:r>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ln/>
                <a:solidFill>
                  <a:schemeClr val="accent1"/>
                </a:solidFill>
                <a:effectLst>
                  <a:outerShdw blurRad="38100" dist="25400" dir="5400000" algn="ctr" rotWithShape="0">
                    <a:srgbClr val="6E747A">
                      <a:alpha val="43000"/>
                    </a:srgbClr>
                  </a:outerShdw>
                </a:effectLst>
              </a:rPr>
              <a:t>THANK YOU FOR YOUR ATTENTION</a:t>
            </a:r>
            <a:endParaRPr lang="en-US" sz="2800" b="1">
              <a:ln/>
              <a:solidFill>
                <a:schemeClr val="accent1"/>
              </a:solidFill>
              <a:effectLst>
                <a:outerShdw blurRad="38100" dist="25400" dir="5400000" algn="ctr" rotWithShape="0">
                  <a:srgbClr val="6E747A">
                    <a:alpha val="43000"/>
                  </a:srgb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0795" y="498983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1. Introduction</a:t>
            </a:r>
            <a:endParaRPr lang="en-US" sz="1600">
              <a:solidFill>
                <a:schemeClr val="bg1"/>
              </a:solidFill>
              <a:sym typeface="+mn-ea"/>
            </a:endParaRPr>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5022850"/>
            <a:ext cx="12172315" cy="141224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[7]</a:t>
            </a:r>
            <a:r>
              <a:rPr lang="en-US" altLang="zh-CN" sz="1100">
                <a:latin typeface="Times New Roman" panose="02020603050405020304" charset="0"/>
                <a:ea typeface="NimbusRomNo9L"/>
                <a:cs typeface="Times New Roman" panose="0202060305040502030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1. Introduction</a:t>
            </a:r>
            <a:endParaRPr lang="en-US" sz="1600">
              <a:solidFill>
                <a:schemeClr val="bg1"/>
              </a:solidFill>
              <a:sym typeface="+mn-ea"/>
            </a:endParaRPr>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13" name="Oval 12"/>
          <p:cNvSpPr/>
          <p:nvPr/>
        </p:nvSpPr>
        <p:spPr>
          <a:xfrm>
            <a:off x="6771005" y="2468245"/>
            <a:ext cx="2311400" cy="87249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8128000" y="1082675"/>
            <a:ext cx="4064000" cy="521970"/>
          </a:xfrm>
          <a:prstGeom prst="rect">
            <a:avLst/>
          </a:prstGeom>
          <a:noFill/>
        </p:spPr>
        <p:txBody>
          <a:bodyPr wrap="square" rtlCol="0">
            <a:spAutoFit/>
          </a:bodyPr>
          <a:p>
            <a:r>
              <a:rPr lang="en-US">
                <a:solidFill>
                  <a:srgbClr val="FF0000"/>
                </a:solidFill>
              </a:rPr>
              <a:t>Raw communication signals will be transfered to spectrogram (2D) by fast fourier transform</a:t>
            </a:r>
            <a:endParaRPr lang="en-US">
              <a:solidFill>
                <a:srgbClr val="FF0000"/>
              </a:solidFill>
            </a:endParaRPr>
          </a:p>
        </p:txBody>
      </p:sp>
      <p:cxnSp>
        <p:nvCxnSpPr>
          <p:cNvPr id="15" name="Straight Arrow Connector 14"/>
          <p:cNvCxnSpPr>
            <a:stCxn id="14" idx="2"/>
            <a:endCxn id="13" idx="6"/>
          </p:cNvCxnSpPr>
          <p:nvPr/>
        </p:nvCxnSpPr>
        <p:spPr>
          <a:xfrm flipH="1">
            <a:off x="9082405" y="1604645"/>
            <a:ext cx="1077595" cy="12998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10795" y="498983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3" name="Text Box 22"/>
          <p:cNvSpPr txBox="1"/>
          <p:nvPr/>
        </p:nvSpPr>
        <p:spPr>
          <a:xfrm>
            <a:off x="-10795" y="5022850"/>
            <a:ext cx="12172315" cy="141224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[7]</a:t>
            </a:r>
            <a:r>
              <a:rPr lang="en-US" altLang="zh-CN" sz="1100">
                <a:latin typeface="Times New Roman" panose="02020603050405020304" charset="0"/>
                <a:ea typeface="NimbusRomNo9L"/>
                <a:cs typeface="Times New Roman" panose="0202060305040502030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1. Introduction</a:t>
            </a:r>
            <a:endParaRPr lang="en-US" sz="1600">
              <a:solidFill>
                <a:schemeClr val="bg1"/>
              </a:solidFill>
              <a:sym typeface="+mn-ea"/>
            </a:endParaRPr>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13" name="Oval 12"/>
          <p:cNvSpPr/>
          <p:nvPr/>
        </p:nvSpPr>
        <p:spPr>
          <a:xfrm>
            <a:off x="6840855" y="3117850"/>
            <a:ext cx="2442845" cy="123444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9807575" y="1658620"/>
            <a:ext cx="2154555" cy="953135"/>
          </a:xfrm>
          <a:prstGeom prst="rect">
            <a:avLst/>
          </a:prstGeom>
          <a:noFill/>
        </p:spPr>
        <p:txBody>
          <a:bodyPr wrap="square" rtlCol="0">
            <a:spAutoFit/>
          </a:bodyPr>
          <a:p>
            <a:r>
              <a:rPr lang="en-US">
                <a:solidFill>
                  <a:srgbClr val="FF0000"/>
                </a:solidFill>
              </a:rPr>
              <a:t>Applying Deep learning model to predict signal lables in specific bandwith at this process</a:t>
            </a:r>
            <a:endParaRPr lang="en-US">
              <a:solidFill>
                <a:srgbClr val="FF0000"/>
              </a:solidFill>
            </a:endParaRPr>
          </a:p>
        </p:txBody>
      </p:sp>
      <p:cxnSp>
        <p:nvCxnSpPr>
          <p:cNvPr id="15" name="Straight Arrow Connector 14"/>
          <p:cNvCxnSpPr>
            <a:stCxn id="14" idx="2"/>
            <a:endCxn id="13" idx="6"/>
          </p:cNvCxnSpPr>
          <p:nvPr/>
        </p:nvCxnSpPr>
        <p:spPr>
          <a:xfrm flipH="1">
            <a:off x="9283700" y="2611755"/>
            <a:ext cx="1601470" cy="11233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10795" y="498983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3" name="Text Box 22"/>
          <p:cNvSpPr txBox="1"/>
          <p:nvPr/>
        </p:nvSpPr>
        <p:spPr>
          <a:xfrm>
            <a:off x="-10795" y="5022850"/>
            <a:ext cx="12172315" cy="141224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[7]</a:t>
            </a:r>
            <a:r>
              <a:rPr lang="en-US" altLang="zh-CN" sz="1100">
                <a:latin typeface="Times New Roman" panose="02020603050405020304" charset="0"/>
                <a:ea typeface="NimbusRomNo9L"/>
                <a:cs typeface="Times New Roman" panose="0202060305040502030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446849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2. Contribution</a:t>
            </a:r>
            <a:endParaRPr lang="en-US" sz="1600">
              <a:solidFill>
                <a:schemeClr val="bg1"/>
              </a:solidFill>
            </a:endParaRPr>
          </a:p>
        </p:txBody>
      </p:sp>
      <p:sp>
        <p:nvSpPr>
          <p:cNvPr id="8" name="Text Box 7"/>
          <p:cNvSpPr txBox="1"/>
          <p:nvPr/>
        </p:nvSpPr>
        <p:spPr>
          <a:xfrm>
            <a:off x="682625" y="642620"/>
            <a:ext cx="10826750" cy="3747770"/>
          </a:xfrm>
          <a:prstGeom prst="rect">
            <a:avLst/>
          </a:prstGeom>
        </p:spPr>
        <p:txBody>
          <a:bodyPr wrap="square">
            <a:noAutofit/>
          </a:bodyPr>
          <a:p>
            <a:pPr marL="285750" indent="-285750">
              <a:buFont typeface="Arial" panose="020B0604020202020204" pitchFamily="34" charset="0"/>
              <a:buChar char="•"/>
            </a:pPr>
            <a:r>
              <a:rPr lang="en-US" altLang="zh-CN" b="1"/>
              <a:t>Proposal of SpecSenseNet:</a:t>
            </a:r>
            <a:r>
              <a:rPr lang="en-US" altLang="zh-CN"/>
              <a:t> A new U-Net-based deep network architecture called Spectrum Sensing Network (SpecSenseNet) is proposed, designed to reduce network size and enhance performance for 5G and LTE signals.</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SpecSenseNet Enhancements:</a:t>
            </a:r>
            <a:r>
              <a:rPr lang="en-US" altLang="zh-CN"/>
              <a:t> SpecSenseNet addresses these limitations by incorporating:</a:t>
            </a:r>
            <a:endParaRPr lang="en-US" altLang="zh-CN"/>
          </a:p>
          <a:p>
            <a:pPr marL="742950" lvl="1" indent="-285750">
              <a:buFont typeface="Arial" panose="020B0604020202020204" pitchFamily="34" charset="0"/>
              <a:buChar char="•"/>
            </a:pPr>
            <a:r>
              <a:rPr lang="en-US" altLang="zh-CN" b="1">
                <a:sym typeface="+mn-ea"/>
              </a:rPr>
              <a:t>Depth-wise separable convolutions:</a:t>
            </a:r>
            <a:r>
              <a:rPr lang="en-US" altLang="zh-CN">
                <a:sym typeface="+mn-ea"/>
              </a:rPr>
              <a:t> Reduce computational complexity in both encoder and decoder paths.</a:t>
            </a:r>
            <a:endParaRPr lang="en-US" altLang="zh-CN"/>
          </a:p>
          <a:p>
            <a:pPr marL="457200" lvl="1" indent="0">
              <a:buFont typeface="Arial" panose="020B0604020202020204" pitchFamily="34" charset="0"/>
              <a:buNone/>
            </a:pPr>
            <a:endParaRPr lang="en-US" altLang="zh-CN"/>
          </a:p>
          <a:p>
            <a:pPr marL="742950" lvl="1" indent="-285750">
              <a:buFont typeface="Arial" panose="020B0604020202020204" pitchFamily="34" charset="0"/>
              <a:buChar char="•"/>
            </a:pPr>
            <a:r>
              <a:rPr lang="en-US" altLang="zh-CN" b="1">
                <a:sym typeface="+mn-ea"/>
              </a:rPr>
              <a:t>Recurrent residual convolutions:</a:t>
            </a:r>
            <a:r>
              <a:rPr lang="en-US" altLang="zh-CN">
                <a:sym typeface="+mn-ea"/>
              </a:rPr>
              <a:t> Replace standard U-Net blocks to maintain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b="1">
                <a:sym typeface="+mn-ea"/>
              </a:rPr>
              <a:t>Atrous Pyramid Spatial Pooling:</a:t>
            </a:r>
            <a:r>
              <a:rPr lang="en-US" altLang="zh-CN">
                <a:sym typeface="+mn-ea"/>
              </a:rPr>
              <a:t> Injected between the encoder and decoder to enhance feature learning at multiple scales.</a:t>
            </a:r>
            <a:endParaRPr lang="en-US" altLang="zh-CN"/>
          </a:p>
          <a:p>
            <a:pPr marL="742950" lvl="1"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Contributions:</a:t>
            </a:r>
            <a:endParaRPr lang="en-US" altLang="zh-CN" b="1"/>
          </a:p>
          <a:p>
            <a:pPr marL="742950" lvl="1" indent="-285750">
              <a:buFont typeface="Arial" panose="020B0604020202020204" pitchFamily="34" charset="0"/>
              <a:buChar char="•"/>
            </a:pPr>
            <a:r>
              <a:rPr lang="en-US" altLang="zh-CN"/>
              <a:t>Reduction of network’s parameters.</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Maintenance of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Inclusion of efficient modules like depth-wise convolutions and Atrous Pyramid Spatial Pooling.</a:t>
            </a:r>
            <a:endParaRPr lang="en-US" altLang="zh-CN"/>
          </a:p>
          <a:p>
            <a:pPr marL="742950" lvl="1" indent="-285750">
              <a:buFont typeface="Arial" panose="020B0604020202020204" pitchFamily="34" charset="0"/>
              <a:buChar char="•"/>
            </a:pPr>
            <a:endParaRPr lang="en-US" altLang="zh-CN"/>
          </a:p>
        </p:txBody>
      </p:sp>
      <p:sp>
        <p:nvSpPr>
          <p:cNvPr id="5" name="Text Box 4"/>
          <p:cNvSpPr txBox="1"/>
          <p:nvPr/>
        </p:nvSpPr>
        <p:spPr>
          <a:xfrm>
            <a:off x="23495" y="4511040"/>
            <a:ext cx="12172315" cy="186690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9" name="Rectangles 28"/>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 name="Rectangles 2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 name="Rectangles 3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4390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3. Methology</a:t>
            </a:r>
            <a:endParaRPr lang="en-US" sz="1600">
              <a:solidFill>
                <a:schemeClr val="bg1"/>
              </a:solidFill>
            </a:endParaRPr>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 descr="C:/Users/huan2/AppData/Local/Temp/wpp.FVrvCv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7475" y="1376680"/>
            <a:ext cx="2313214" cy="226786"/>
          </a:xfrm>
          <a:prstGeom prst="rect">
            <a:avLst/>
          </a:prstGeom>
        </p:spPr>
      </p:pic>
      <p:pic>
        <p:nvPicPr>
          <p:cNvPr id="15" name="2384804F-3998-4D57-9195-F3826E402611-2"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4935" y="1226185"/>
            <a:ext cx="3810000" cy="526852"/>
          </a:xfrm>
          <a:prstGeom prst="rect">
            <a:avLst/>
          </a:prstGeom>
        </p:spPr>
      </p:pic>
      <p:pic>
        <p:nvPicPr>
          <p:cNvPr id="17" name="2384804F-3998-4D57-9195-F3826E402611-3"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9090" y="1061085"/>
            <a:ext cx="1859643" cy="692329"/>
          </a:xfrm>
          <a:prstGeom prst="rect">
            <a:avLst/>
          </a:prstGeom>
        </p:spPr>
      </p:pic>
      <p:pic>
        <p:nvPicPr>
          <p:cNvPr id="7" name="Picture 6"/>
          <p:cNvPicPr>
            <a:picLocks noChangeAspect="1"/>
          </p:cNvPicPr>
          <p:nvPr>
            <p:custDataLst>
              <p:tags r:id="rId7"/>
            </p:custDataLst>
          </p:nvPr>
        </p:nvPicPr>
        <p:blipFill>
          <a:blip r:embed="rId8"/>
          <a:stretch>
            <a:fillRect/>
          </a:stretch>
        </p:blipFill>
        <p:spPr>
          <a:xfrm>
            <a:off x="1362710" y="4182110"/>
            <a:ext cx="993775" cy="993775"/>
          </a:xfrm>
          <a:prstGeom prst="rect">
            <a:avLst/>
          </a:prstGeom>
        </p:spPr>
      </p:pic>
      <p:pic>
        <p:nvPicPr>
          <p:cNvPr id="8" name="Picture 7"/>
          <p:cNvPicPr>
            <a:picLocks noChangeAspect="1"/>
          </p:cNvPicPr>
          <p:nvPr>
            <p:custDataLst>
              <p:tags r:id="rId9"/>
            </p:custDataLst>
          </p:nvPr>
        </p:nvPicPr>
        <p:blipFill>
          <a:blip r:embed="rId10"/>
          <a:stretch>
            <a:fillRect/>
          </a:stretch>
        </p:blipFill>
        <p:spPr>
          <a:xfrm>
            <a:off x="3136265" y="4181475"/>
            <a:ext cx="988695" cy="988695"/>
          </a:xfrm>
          <a:prstGeom prst="rect">
            <a:avLst/>
          </a:prstGeom>
        </p:spPr>
      </p:pic>
      <p:pic>
        <p:nvPicPr>
          <p:cNvPr id="11" name="Picture 10"/>
          <p:cNvPicPr>
            <a:picLocks noChangeAspect="1"/>
          </p:cNvPicPr>
          <p:nvPr>
            <p:custDataLst>
              <p:tags r:id="rId11"/>
            </p:custDataLst>
          </p:nvPr>
        </p:nvPicPr>
        <p:blipFill>
          <a:blip r:embed="rId12"/>
          <a:stretch>
            <a:fillRect/>
          </a:stretch>
        </p:blipFill>
        <p:spPr>
          <a:xfrm>
            <a:off x="4904740" y="4182110"/>
            <a:ext cx="988060" cy="988060"/>
          </a:xfrm>
          <a:prstGeom prst="rect">
            <a:avLst/>
          </a:prstGeom>
        </p:spPr>
      </p:pic>
      <p:sp>
        <p:nvSpPr>
          <p:cNvPr id="19" name="Text Box 18"/>
          <p:cNvSpPr txBox="1"/>
          <p:nvPr/>
        </p:nvSpPr>
        <p:spPr>
          <a:xfrm>
            <a:off x="34290" y="593280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Times New Roman" panose="02020603050405020304" charset="0"/>
              <a:ea typeface="NimbusRomNo9L"/>
              <a:cs typeface="Times New Roman" panose="0202060305040502030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3"/>
          <a:stretch>
            <a:fillRect/>
          </a:stretch>
        </p:blipFill>
        <p:spPr>
          <a:xfrm>
            <a:off x="9288145" y="429895"/>
            <a:ext cx="2437130" cy="2569210"/>
          </a:xfrm>
          <a:prstGeom prst="rect">
            <a:avLst/>
          </a:prstGeom>
        </p:spPr>
      </p:pic>
      <p:pic>
        <p:nvPicPr>
          <p:cNvPr id="28" name="Picture 27"/>
          <p:cNvPicPr>
            <a:picLocks noChangeAspect="1"/>
          </p:cNvPicPr>
          <p:nvPr/>
        </p:nvPicPr>
        <p:blipFill>
          <a:blip r:embed="rId14"/>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sp>
        <p:nvSpPr>
          <p:cNvPr id="20" name="Text Box 19"/>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35.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9">
      <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
    </extobj>
    <extobj name="2384804F-3998-4D57-9195-F3826E402611-10">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11">
      <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
    </extobj>
    <extobj name="2384804F-3998-4D57-9195-F3826E402611-12">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13">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14">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s>
</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5.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Props31.xml><?xml version="1.0" encoding="utf-8"?>
<ds:datastoreItem xmlns:ds="http://schemas.openxmlformats.org/officeDocument/2006/customXml" ds:itemID="s:customData">
  <ds:schemaRefs>
    <ds:schemaRef ds:uri="http://www.wps.cn/officeDocument/2013/wpsCustomData"/>
  </ds:schemaRefs>
</ds:datastoreItem>
</file>

<file path=customXml/itemProps32.xml><?xml version="1.0" encoding="utf-8"?>
<ds:datastoreItem xmlns:ds="http://schemas.openxmlformats.org/officeDocument/2006/customXml" ds:itemID="{ec224129-bbf1-4888-9159-0033a5c3b378}">
  <ds:schemaRefs/>
</ds:datastoreItem>
</file>

<file path=customXml/itemProps33.xml><?xml version="1.0" encoding="utf-8"?>
<ds:datastoreItem xmlns:ds="http://schemas.openxmlformats.org/officeDocument/2006/customXml" ds:itemID="{5bdfc1c0-6253-4823-952d-da15b4d32ce5}">
  <ds:schemaRefs/>
</ds:datastoreItem>
</file>

<file path=customXml/itemProps34.xml><?xml version="1.0" encoding="utf-8"?>
<ds:datastoreItem xmlns:ds="http://schemas.openxmlformats.org/officeDocument/2006/customXml" ds:itemID="{d32deca1-d08c-4a1f-8eee-148ab097b8e7}">
  <ds:schemaRefs/>
</ds:datastoreItem>
</file>

<file path=customXml/itemProps35.xml><?xml version="1.0" encoding="utf-8"?>
<ds:datastoreItem xmlns:ds="http://schemas.openxmlformats.org/officeDocument/2006/customXml" ds:itemID="{9285e575-3998-4c34-ba41-697aa080438d}">
  <ds:schemaRefs/>
</ds:datastoreItem>
</file>

<file path=docProps/app.xml><?xml version="1.0" encoding="utf-8"?>
<Properties xmlns="http://schemas.openxmlformats.org/officeDocument/2006/extended-properties" xmlns:vt="http://schemas.openxmlformats.org/officeDocument/2006/docPropsVTypes">
  <TotalTime>0</TotalTime>
  <Words>40645</Words>
  <Application>WPS Presentation</Application>
  <PresentationFormat>Widescreen</PresentationFormat>
  <Paragraphs>1538</Paragraphs>
  <Slides>40</Slides>
  <Notes>2</Notes>
  <HiddenSlides>0</HiddenSlides>
  <MMClips>0</MMClips>
  <ScaleCrop>false</ScaleCrop>
  <HeadingPairs>
    <vt:vector size="6" baseType="variant">
      <vt:variant>
        <vt:lpstr>已用的字体</vt:lpstr>
      </vt:variant>
      <vt:variant>
        <vt:i4>36</vt:i4>
      </vt:variant>
      <vt:variant>
        <vt:lpstr>主题</vt:lpstr>
      </vt:variant>
      <vt:variant>
        <vt:i4>2</vt:i4>
      </vt:variant>
      <vt:variant>
        <vt:lpstr>幻灯片标题</vt:lpstr>
      </vt:variant>
      <vt:variant>
        <vt:i4>40</vt:i4>
      </vt:variant>
    </vt:vector>
  </HeadingPairs>
  <TitlesOfParts>
    <vt:vector size="78" baseType="lpstr">
      <vt:lpstr>Arial</vt:lpstr>
      <vt:lpstr>SimSun</vt:lpstr>
      <vt:lpstr>Wingdings</vt:lpstr>
      <vt:lpstr>Arial</vt:lpstr>
      <vt:lpstr>Calibri</vt:lpstr>
      <vt:lpstr>NimbusRomNo9L</vt:lpstr>
      <vt:lpstr>Segoe Print</vt:lpstr>
      <vt:lpstr>CMSY8</vt:lpstr>
      <vt:lpstr>Elle Futura</vt:lpstr>
      <vt:lpstr>Microsoft YaHei</vt:lpstr>
      <vt:lpstr>Arial Unicode MS</vt:lpstr>
      <vt:lpstr>VnNimbusRomanNo9L</vt:lpstr>
      <vt:lpstr>Bahnschrift Condensed</vt:lpstr>
      <vt:lpstr>Bahnschrift</vt:lpstr>
      <vt:lpstr>Bahnschrift SemiBold Condensed</vt:lpstr>
      <vt:lpstr>Bahnschrift SemiBold</vt:lpstr>
      <vt:lpstr>Bahnschrift SemiBold SemiConden</vt:lpstr>
      <vt:lpstr>Bahnschrift SemiLight Condensed</vt:lpstr>
      <vt:lpstr>Cascadia Code</vt:lpstr>
      <vt:lpstr>Cascadia Code Light</vt:lpstr>
      <vt:lpstr>Cascadia Code SemiBold</vt:lpstr>
      <vt:lpstr>Cascadia Mono</vt:lpstr>
      <vt:lpstr>Comic Sans MS</vt:lpstr>
      <vt:lpstr>Consolas</vt:lpstr>
      <vt:lpstr>Impact</vt:lpstr>
      <vt:lpstr>Javanese Text</vt:lpstr>
      <vt:lpstr>Ink Free</vt:lpstr>
      <vt:lpstr>Microsoft Himalaya</vt:lpstr>
      <vt:lpstr>Microsoft JhengHei</vt:lpstr>
      <vt:lpstr>Microsoft PhagsPa</vt:lpstr>
      <vt:lpstr>Microsoft Sans Serif</vt:lpstr>
      <vt:lpstr>MS Gothic</vt:lpstr>
      <vt:lpstr>Myanmar Text</vt:lpstr>
      <vt:lpstr>MV Boli</vt:lpstr>
      <vt:lpstr>PMingLiU-ExtB</vt:lpstr>
      <vt:lpstr>Times New Roman</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Huan Nguyen-Duy</cp:lastModifiedBy>
  <cp:revision>304</cp:revision>
  <dcterms:created xsi:type="dcterms:W3CDTF">2022-08-31T03:57:00Z</dcterms:created>
  <dcterms:modified xsi:type="dcterms:W3CDTF">2024-10-01T04:01:07Z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1033-12.2.0.17562</vt:lpwstr>
  </property>
</Properties>
</file>